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20"/>
  </p:notesMasterIdLst>
  <p:sldIdLst>
    <p:sldId id="337" r:id="rId2"/>
    <p:sldId id="257" r:id="rId3"/>
    <p:sldId id="315" r:id="rId4"/>
    <p:sldId id="343" r:id="rId5"/>
    <p:sldId id="303" r:id="rId6"/>
    <p:sldId id="293" r:id="rId7"/>
    <p:sldId id="292" r:id="rId8"/>
    <p:sldId id="314" r:id="rId9"/>
    <p:sldId id="322" r:id="rId10"/>
    <p:sldId id="335" r:id="rId11"/>
    <p:sldId id="300" r:id="rId12"/>
    <p:sldId id="339" r:id="rId13"/>
    <p:sldId id="333" r:id="rId14"/>
    <p:sldId id="341" r:id="rId15"/>
    <p:sldId id="342" r:id="rId16"/>
    <p:sldId id="336" r:id="rId17"/>
    <p:sldId id="276" r:id="rId18"/>
    <p:sldId id="28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018" autoAdjust="0"/>
  </p:normalViewPr>
  <p:slideViewPr>
    <p:cSldViewPr>
      <p:cViewPr varScale="1">
        <p:scale>
          <a:sx n="81" d="100"/>
          <a:sy n="81" d="100"/>
        </p:scale>
        <p:origin x="152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1EFC0-6DF6-4F13-BB4A-B5A393853DC1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E48D8-E6F6-4569-BCC6-84F908CA06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50A6-F9F7-475D-98C3-A43C7541D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8DA74-8ECB-4363-89F1-AEA07E298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AC97E-1398-4575-8343-8D9C5EDF2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71CBA-FC98-4D6B-9B85-F4838554D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65B5F-7142-4943-A73A-F8054AAFB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402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AC7E-93F1-4965-8E2B-45403340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89D53D-A170-498C-A579-ABB55600D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CAD6B-9838-4070-9EE0-A4F3472D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5C209-0D2D-454F-8EDD-39284C5D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5929-3E6A-4019-9489-4A981D19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21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4DEE4F-FEE6-4DE8-935C-6C764B35A6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535D3-D327-4FB7-BF9A-E494478A6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EEFF2-CAE2-4E76-986F-47732D795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E884B-0103-4BD1-A383-CE08A5A3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D5E0-817D-47CF-B8FA-F031DB4F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48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1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15AF-BAD6-458A-8097-4874AFA0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E2130-5726-4E6D-9106-ACCE1B294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3A2BD-BF91-49FF-9313-75B2415C3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C828B-9ED7-4668-A13F-6281C3D9F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825DF-4BD1-4C56-AEE4-AB3F36D7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2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929F-09CF-4816-84E2-91DF3D024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E5B2F-A8AA-44F8-BCC2-8CFA2F1F4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8F4BC-E920-4D08-BF81-7D34EAD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1A0BC-3BA9-47BF-9428-57754AD2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887CD-F847-463F-93AB-191DCC890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49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D56A-8AA4-47A3-AC52-94DE91109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7892-1508-4420-A523-BBD93D8DA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46F15-0F09-463C-A5AD-B7DDFA99B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3D8FB-5F4B-4324-BE68-BD1CE25E6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4B4699-7F8A-408F-AC89-6626832C7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F69FA-8A0A-4F1B-B749-153765704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5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D947-6D8B-4BC8-A185-5C0E35E70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F6F9A-E2A3-4BD6-9A20-BA44724FE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6DB2A-82B5-4722-9B22-26BD9BB20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67ACF9-8FBA-4AF5-A13F-BE446FD97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197433-F88D-402D-B780-79FE492D4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FF64FA-A2BB-43DD-8272-8D0550531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2A3825-10AE-4504-82D0-3D838E272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EC87D3-E99F-4512-9C51-BC758298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34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C44A-BB45-4792-8123-77440A6F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1B210B-89BE-484F-AA5B-AFD343269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560772-7FC8-4BE2-8CCD-9F534D33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37617-D37D-4743-BC1C-D29CEB60A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39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B5EC3-E52E-4F7D-84A4-637A867D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EF8C1-4CDE-43E4-8102-99FFAA594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F0D7B-D959-4414-A979-7699D9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3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0C615-1B47-4DA0-A0EC-91DC3DA08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4609D-EDF9-4CC9-B0A5-A63AEB558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D2348-B840-4F1C-B287-7821758AC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B5947-4F09-4887-9400-06BEB639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C82DC-7259-4B8F-858B-51BEC188E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E5CD1-27CB-44DE-A847-9C9C1A17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52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9D82-0B3B-4382-8280-055EF2102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6C17AD-99BA-466B-8D4F-125583E846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ACD7A-E0EA-4813-91F2-B32A8C608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355D9-5CEC-46E9-81B2-51C74354D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17125-E309-4EDE-9E05-46A927F4C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6B25A-EFD9-4B55-97F8-5E3AEEEA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2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AAEF3-0AB9-4EC2-8074-5EB81DCFD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95935-2978-48AA-9B74-9CBF32E4C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0FEE9-E5B8-4E3F-ACA3-35063B0C7C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E5752-BD78-4F87-84F5-A794BB8F7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AD102-DA49-47C0-BE87-6A762DE13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6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ieeexplore.ieee.org/document/7546371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467600" cy="1981200"/>
          </a:xfrm>
        </p:spPr>
        <p:txBody>
          <a:bodyPr>
            <a:noAutofit/>
          </a:bodyPr>
          <a:lstStyle/>
          <a:p>
            <a:r>
              <a:rPr lang="en-US" sz="4000" b="1" dirty="0"/>
              <a:t>HOSPITAL MANAGEMENT SYSTEM</a:t>
            </a:r>
            <a:br>
              <a:rPr lang="en-US" sz="4000" b="1" dirty="0"/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38600"/>
            <a:ext cx="8229600" cy="2667000"/>
          </a:xfrm>
        </p:spPr>
        <p:txBody>
          <a:bodyPr>
            <a:normAutofit/>
          </a:bodyPr>
          <a:lstStyle/>
          <a:p>
            <a:pPr marL="128016" algn="l">
              <a:lnSpc>
                <a:spcPts val="1905"/>
              </a:lnSpc>
              <a:spcBef>
                <a:spcPts val="0"/>
              </a:spcBef>
            </a:pPr>
            <a:r>
              <a:rPr lang="en-US" sz="1800" b="1" i="0" u="none" strike="noStrike" kern="1200" spc="-5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SUPERVISOR &amp; COORDINATOR                         BATCH MEMBERS</a:t>
            </a:r>
            <a:endParaRPr lang="en-US" b="1" spc="-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8016" algn="l">
              <a:lnSpc>
                <a:spcPts val="1905"/>
              </a:lnSpc>
              <a:spcBef>
                <a:spcPts val="0"/>
              </a:spcBef>
            </a:pPr>
            <a:r>
              <a:rPr lang="en-US" sz="1600" spc="-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Mr.N.V.RAVINDHAR</a:t>
            </a:r>
            <a:r>
              <a:rPr lang="en-US" sz="1600" spc="-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M.E., </a:t>
            </a:r>
            <a:r>
              <a:rPr lang="en-US" sz="1600" spc="-5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Ph.D</a:t>
            </a:r>
            <a:r>
              <a:rPr lang="en-US" sz="1600" spc="-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</a:t>
            </a:r>
            <a:endParaRPr lang="en-US" sz="1600" dirty="0">
              <a:latin typeface="Poppins" panose="020B0604020202020204" charset="0"/>
              <a:cs typeface="Poppins" panose="020B0604020202020204" charset="0"/>
            </a:endParaRPr>
          </a:p>
          <a:p>
            <a:pPr marL="127000" algn="l">
              <a:spcBef>
                <a:spcPts val="375"/>
              </a:spcBef>
            </a:pPr>
            <a:r>
              <a:rPr lang="en-US" sz="1600" spc="-15" dirty="0">
                <a:latin typeface="Poppins" panose="020B0604020202020204" charset="0"/>
                <a:cs typeface="Poppins" panose="020B0604020202020204" charset="0"/>
              </a:rPr>
              <a:t>Professor                                                              </a:t>
            </a:r>
            <a:r>
              <a:rPr lang="en-US" sz="1600" spc="-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PRITHIKA A P</a:t>
            </a:r>
            <a:r>
              <a:rPr lang="en-US" sz="16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(212219040026)</a:t>
            </a:r>
            <a:endParaRPr lang="en-US" sz="1600" b="0" i="0" u="none" strike="noStrike" dirty="0">
              <a:effectLst/>
              <a:latin typeface="Arial" panose="020B0604020202020204" pitchFamily="34" charset="0"/>
            </a:endParaRPr>
          </a:p>
          <a:p>
            <a:pPr algn="l" fontAlgn="t">
              <a:spcBef>
                <a:spcPts val="0"/>
              </a:spcBef>
            </a:pPr>
            <a:r>
              <a:rPr lang="en-US" sz="1600" b="0" i="0" u="none" strike="noStrike" kern="1200" baseline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Computer Science and Engineering	                   </a:t>
            </a:r>
            <a:r>
              <a:rPr lang="en-US" sz="1600" b="0" i="0" u="none" strike="noStrike" kern="1200" spc="-5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MOUNIKA S C</a:t>
            </a:r>
            <a:r>
              <a:rPr lang="en-US" sz="16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(212219040028) </a:t>
            </a:r>
          </a:p>
          <a:p>
            <a:pPr algn="l" fontAlgn="t"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         </a:t>
            </a:r>
            <a:r>
              <a:rPr lang="en-US" sz="1600" spc="-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MEKALA  PRANEETH KUMAR</a:t>
            </a:r>
            <a:r>
              <a:rPr lang="en-US" sz="1600" b="0" i="0" u="none" strike="noStrike" kern="1200" spc="-5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(212219040024)</a:t>
            </a:r>
            <a:endParaRPr lang="en-US" sz="1600" b="0" i="0" u="none" strike="noStrike" dirty="0">
              <a:effectLst/>
              <a:latin typeface="Arial" panose="020B0604020202020204" pitchFamily="34" charset="0"/>
            </a:endParaRPr>
          </a:p>
          <a:p>
            <a:pPr algn="l" fontAlgn="t">
              <a:spcBef>
                <a:spcPts val="0"/>
              </a:spcBef>
            </a:pPr>
            <a:r>
              <a:rPr lang="en-US" sz="1600" b="0" i="0" u="none" strike="noStrike" kern="1200" spc="-5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6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128016" algn="l" rtl="0" eaLnBrk="1" fontAlgn="t" latinLnBrk="0" hangingPunct="1">
              <a:spcBef>
                <a:spcPts val="5"/>
              </a:spcBef>
              <a:spcAft>
                <a:spcPts val="0"/>
              </a:spcAft>
            </a:pPr>
            <a:r>
              <a:rPr lang="en-US" sz="1800" b="1" i="0" u="none" strike="noStrike" kern="1200" spc="-25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7151"/>
            <a:ext cx="5715000" cy="933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70CF91-6E82-4F1E-A86B-2DEE46A9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34D03E-5CFB-41A4-8C38-D1ABF8150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B18D5-D970-4686-9BE3-2ADA6EFBB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00174"/>
            <a:ext cx="8953893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00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31E4-726A-48EF-9929-3A22F8AC0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781050"/>
            <a:ext cx="9067800" cy="971550"/>
          </a:xfrm>
        </p:spPr>
        <p:txBody>
          <a:bodyPr>
            <a:noAutofit/>
          </a:bodyPr>
          <a:lstStyle/>
          <a:p>
            <a:r>
              <a:rPr lang="en-IN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Django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4EBD3-9C40-4247-AE16-6E4410E12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447800"/>
            <a:ext cx="8229600" cy="5257800"/>
          </a:xfrm>
        </p:spPr>
        <p:txBody>
          <a:bodyPr>
            <a:norm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endParaRPr lang="en-IN" sz="28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 is a widely used free, open-source, and high-level web development framework. It provides a lot of features to the developers "out of the box," .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development can be rapid. However, websites built from it are secured, scalable, and maintainable at the same time.</a:t>
            </a:r>
            <a:endParaRPr lang="en-IN" sz="28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8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6200"/>
            <a:ext cx="5715000" cy="933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509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5191-C758-4EAE-B82C-6AF787AC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609600"/>
          </a:xfrm>
        </p:spPr>
        <p:txBody>
          <a:bodyPr>
            <a:no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1DBCC-1E39-4FDF-8DFF-B9D5AA43D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0"/>
            <a:ext cx="8382000" cy="388620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 indent="0">
              <a:lnSpc>
                <a:spcPct val="120000"/>
              </a:lnSpc>
              <a:buNone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6" indent="0">
              <a:buNone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 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715000" cy="933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7E2B9E9C-699B-4C7C-AADD-02073BC449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4D520ADE-EC1A-46E0-ABD6-A6C31BD2AF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69A31F21-985B-4BAB-94A9-CCD15BC483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05A91-F0DA-4F7A-8EB8-420A80F1E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507603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5191-C758-4EAE-B82C-6AF787AC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609600"/>
          </a:xfrm>
        </p:spPr>
        <p:txBody>
          <a:bodyPr>
            <a:no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1DBCC-1E39-4FDF-8DFF-B9D5AA43D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0"/>
            <a:ext cx="8382000" cy="388620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shot and output of module</a:t>
            </a:r>
          </a:p>
          <a:p>
            <a:pPr marL="0" indent="0">
              <a:lnSpc>
                <a:spcPct val="120000"/>
              </a:lnSpc>
              <a:buNone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 indent="0">
              <a:lnSpc>
                <a:spcPct val="120000"/>
              </a:lnSpc>
              <a:buNone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6" indent="0">
              <a:buNone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 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715000" cy="933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7E2B9E9C-699B-4C7C-AADD-02073BC449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4D520ADE-EC1A-46E0-ABD6-A6C31BD2AF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5E22A2-6D5F-41E1-B11A-C0871E4E9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319" y="1621660"/>
            <a:ext cx="8382000" cy="4714875"/>
          </a:xfrm>
          <a:prstGeom prst="rect">
            <a:avLst/>
          </a:prstGeom>
        </p:spPr>
      </p:pic>
      <p:sp>
        <p:nvSpPr>
          <p:cNvPr id="10" name="AutoShape 10">
            <a:extLst>
              <a:ext uri="{FF2B5EF4-FFF2-40B4-BE49-F238E27FC236}">
                <a16:creationId xmlns:a16="http://schemas.microsoft.com/office/drawing/2014/main" id="{69A31F21-985B-4BAB-94A9-CCD15BC483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279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5191-C758-4EAE-B82C-6AF787AC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609600"/>
          </a:xfrm>
        </p:spPr>
        <p:txBody>
          <a:bodyPr>
            <a:no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1DBCC-1E39-4FDF-8DFF-B9D5AA43D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0"/>
            <a:ext cx="8382000" cy="388620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shot and output of module</a:t>
            </a:r>
          </a:p>
          <a:p>
            <a:pPr marL="0" indent="0">
              <a:lnSpc>
                <a:spcPct val="120000"/>
              </a:lnSpc>
              <a:buNone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 indent="0">
              <a:lnSpc>
                <a:spcPct val="120000"/>
              </a:lnSpc>
              <a:buNone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6" indent="0">
              <a:buNone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 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715000" cy="933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7E2B9E9C-699B-4C7C-AADD-02073BC449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4D520ADE-EC1A-46E0-ABD6-A6C31BD2AF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69A31F21-985B-4BAB-94A9-CCD15BC483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66A1B1-A31A-448E-B503-19A094C1F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50" y="1578015"/>
            <a:ext cx="8724900" cy="490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92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5191-C758-4EAE-B82C-6AF787AC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609600"/>
          </a:xfrm>
        </p:spPr>
        <p:txBody>
          <a:bodyPr>
            <a:no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1DBCC-1E39-4FDF-8DFF-B9D5AA43D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0"/>
            <a:ext cx="8382000" cy="388620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shot and output of module</a:t>
            </a:r>
          </a:p>
          <a:p>
            <a:pPr marL="0" indent="0">
              <a:lnSpc>
                <a:spcPct val="120000"/>
              </a:lnSpc>
              <a:buNone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 indent="0">
              <a:lnSpc>
                <a:spcPct val="120000"/>
              </a:lnSpc>
              <a:buNone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6" indent="0">
              <a:buNone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 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715000" cy="933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7E2B9E9C-699B-4C7C-AADD-02073BC449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4D520ADE-EC1A-46E0-ABD6-A6C31BD2AF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69A31F21-985B-4BAB-94A9-CCD15BC483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418BA2-0822-4464-9218-C9AC050C3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00" y="1600200"/>
            <a:ext cx="8763000" cy="492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2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358E-0A48-4DA8-9456-3360D3D6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9C9C98-037B-4D2D-BC94-884FEDD0E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4" y="1825625"/>
            <a:ext cx="7735712" cy="4351338"/>
          </a:xfrm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7A84C9B0-1ECE-44F7-ACE7-EACC05C08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30190"/>
            <a:ext cx="5715000" cy="933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0407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838200"/>
            <a:ext cx="6781800" cy="6858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1676400"/>
            <a:ext cx="8229600" cy="4953000"/>
          </a:xfrm>
        </p:spPr>
        <p:txBody>
          <a:bodyPr>
            <a:normAutofit/>
          </a:bodyPr>
          <a:lstStyle/>
          <a:p>
            <a:pPr marL="457200" algn="just"/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1.Intelligent Hospital Management System (IHMS)</a:t>
            </a:r>
          </a:p>
          <a:p>
            <a:pPr marL="457200" algn="just"/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B. 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Koyuncu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and H. 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Koyuncu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2015</a:t>
            </a:r>
          </a:p>
          <a:p>
            <a:pPr marL="457200" algn="just"/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hlinkClick r:id="rId2"/>
              </a:rPr>
              <a:t>https://ieeexplore.ieee.org/document/7546371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algn="just"/>
            <a:endParaRPr 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algn="just"/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2.Smart Hospital Management System: An integration of enterprise level solutions 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utilising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open group </a:t>
            </a:r>
          </a:p>
          <a:p>
            <a:pPr marL="457200" algn="just"/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architecture framework (TOGAF)</a:t>
            </a:r>
          </a:p>
          <a:p>
            <a:pPr marL="457200" algn="just"/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Z. 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Chaczko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C. Chiu, Avtar Singh Kohli and V. Mahadevan,2010</a:t>
            </a:r>
          </a:p>
          <a:p>
            <a:pPr marL="457200" algn="just"/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https://ieeexplore.ieee.org/document/5564121 </a:t>
            </a:r>
            <a:endParaRPr lang="en-IN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6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1950"/>
            <a:ext cx="5715000" cy="6286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670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1950"/>
            <a:ext cx="6858000" cy="933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685800"/>
            <a:ext cx="7696200" cy="5791200"/>
          </a:xfrm>
        </p:spPr>
        <p:txBody>
          <a:bodyPr>
            <a:normAutofit/>
          </a:bodyPr>
          <a:lstStyle/>
          <a:p>
            <a:pPr algn="ctr"/>
            <a:endParaRPr lang="en-US" sz="4000" b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;Times New Roman"/>
                <a:ea typeface="NSimSun" panose="02010609030101010101" pitchFamily="49" charset="-122"/>
                <a:cs typeface="Lucida Sans" panose="020B0602030504020204" pitchFamily="34" charset="0"/>
              </a:rPr>
              <a:t>The main </a:t>
            </a:r>
            <a:r>
              <a:rPr lang="en-IN" dirty="0">
                <a:solidFill>
                  <a:srgbClr val="000000"/>
                </a:solidFill>
                <a:latin typeface="Times New Roman;Times New Roman"/>
                <a:ea typeface="NSimSun" panose="02010609030101010101" pitchFamily="49" charset="-122"/>
                <a:cs typeface="Lucida Sans" panose="020B0602030504020204" pitchFamily="34" charset="0"/>
              </a:rPr>
              <a:t>intention of introducing this system is to reduce the manual work at Health </a:t>
            </a:r>
            <a:r>
              <a:rPr lang="en-IN" dirty="0" err="1">
                <a:solidFill>
                  <a:srgbClr val="000000"/>
                </a:solidFill>
                <a:latin typeface="Times New Roman;Times New Roman"/>
                <a:ea typeface="NSimSun" panose="02010609030101010101" pitchFamily="49" charset="-122"/>
                <a:cs typeface="Lucida Sans" panose="020B0602030504020204" pitchFamily="34" charset="0"/>
              </a:rPr>
              <a:t>Center</a:t>
            </a:r>
            <a:r>
              <a:rPr lang="en-IN" dirty="0">
                <a:solidFill>
                  <a:srgbClr val="000000"/>
                </a:solidFill>
                <a:latin typeface="Times New Roman;Times New Roman"/>
                <a:ea typeface="NSimSun" panose="02010609030101010101" pitchFamily="49" charset="-122"/>
                <a:cs typeface="Lucida Sans" panose="020B0602030504020204" pitchFamily="34" charset="0"/>
              </a:rPr>
              <a:t> Counters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;Times New Roman"/>
                <a:ea typeface="NSimSun" panose="02010609030101010101" pitchFamily="49" charset="-122"/>
                <a:cs typeface="Lucida Sans" panose="020B0602030504020204" pitchFamily="34" charset="0"/>
              </a:rPr>
              <a:t>.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;Times New Roman"/>
                <a:ea typeface="NSimSun" panose="02010609030101010101" pitchFamily="49" charset="-122"/>
                <a:cs typeface="Lucida Sans" panose="020B0602030504020204" pitchFamily="34" charset="0"/>
              </a:rPr>
              <a:t>Every sort of task is performed by the system, such as registering different types of persons,</a:t>
            </a:r>
            <a:r>
              <a:rPr lang="en-US" dirty="0">
                <a:solidFill>
                  <a:srgbClr val="000000"/>
                </a:solidFill>
                <a:latin typeface="Times New Roman;Times New Roman"/>
                <a:ea typeface="NSimSun" panose="02010609030101010101" pitchFamily="49" charset="-122"/>
                <a:cs typeface="Lucida Sans" panose="020B0602030504020204" pitchFamily="34" charset="0"/>
              </a:rPr>
              <a:t> medicine stock, dealers for medicine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;Times New Roman"/>
                <a:ea typeface="NSimSun" panose="02010609030101010101" pitchFamily="49" charset="-122"/>
                <a:cs typeface="Lucida Sans" panose="020B0602030504020204" pitchFamily="34" charset="0"/>
              </a:rPr>
              <a:t>etc., reducing much paper work and burden of file storage</a:t>
            </a:r>
            <a:endParaRPr lang="en-IN" sz="1800" dirty="0">
              <a:solidFill>
                <a:srgbClr val="000000"/>
              </a:solidFill>
              <a:effectLst/>
              <a:latin typeface="Times New Roman;Times New Roman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;Times New Roman"/>
                <a:ea typeface="NSimSun" panose="02010609030101010101" pitchFamily="49" charset="-122"/>
                <a:cs typeface="Lucida Sans" panose="020B0602030504020204" pitchFamily="34" charset="0"/>
              </a:rPr>
              <a:t>There are a lot of benefits to the Health center  by placing the system at their registration and at drug store office . At the same time the patients are also benefited using this system.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step is clearly defined and help is provided through out the application to the user. Even the exceptions are handled well to avoid confusion.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drug information and the stock of drugs is also provided in this Health Center Management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System.The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main intention of introducing this system is to reduce the manual work at Health center counters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-76200"/>
            <a:ext cx="5715000" cy="933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957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0ECA-7606-434F-9354-76D421154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1" y="361950"/>
            <a:ext cx="6742428" cy="1466850"/>
          </a:xfrm>
        </p:spPr>
        <p:txBody>
          <a:bodyPr>
            <a:normAutofit/>
          </a:bodyPr>
          <a:lstStyle/>
          <a:p>
            <a:pPr algn="ctr"/>
            <a:b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60731-E022-40D9-B49D-527C792CA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524000"/>
            <a:ext cx="7886700" cy="48768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Modules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Explanation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Implementation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800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8" y="9525"/>
            <a:ext cx="5715000" cy="933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0185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4BF8-E37F-451F-A746-9F9EDEC4A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LITERATURE SURVEY</a:t>
            </a:r>
            <a:endParaRPr lang="en-IN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50593B-F9EF-42F6-9489-FE8A536A2B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5901911"/>
              </p:ext>
            </p:extLst>
          </p:nvPr>
        </p:nvGraphicFramePr>
        <p:xfrm>
          <a:off x="609600" y="1981200"/>
          <a:ext cx="7905750" cy="43513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2819">
                  <a:extLst>
                    <a:ext uri="{9D8B030D-6E8A-4147-A177-3AD203B41FA5}">
                      <a16:colId xmlns:a16="http://schemas.microsoft.com/office/drawing/2014/main" val="1971594036"/>
                    </a:ext>
                  </a:extLst>
                </a:gridCol>
                <a:gridCol w="840353">
                  <a:extLst>
                    <a:ext uri="{9D8B030D-6E8A-4147-A177-3AD203B41FA5}">
                      <a16:colId xmlns:a16="http://schemas.microsoft.com/office/drawing/2014/main" val="479676603"/>
                    </a:ext>
                  </a:extLst>
                </a:gridCol>
                <a:gridCol w="1067560">
                  <a:extLst>
                    <a:ext uri="{9D8B030D-6E8A-4147-A177-3AD203B41FA5}">
                      <a16:colId xmlns:a16="http://schemas.microsoft.com/office/drawing/2014/main" val="1316458712"/>
                    </a:ext>
                  </a:extLst>
                </a:gridCol>
                <a:gridCol w="806430">
                  <a:extLst>
                    <a:ext uri="{9D8B030D-6E8A-4147-A177-3AD203B41FA5}">
                      <a16:colId xmlns:a16="http://schemas.microsoft.com/office/drawing/2014/main" val="4010226960"/>
                    </a:ext>
                  </a:extLst>
                </a:gridCol>
                <a:gridCol w="1321012">
                  <a:extLst>
                    <a:ext uri="{9D8B030D-6E8A-4147-A177-3AD203B41FA5}">
                      <a16:colId xmlns:a16="http://schemas.microsoft.com/office/drawing/2014/main" val="817980154"/>
                    </a:ext>
                  </a:extLst>
                </a:gridCol>
                <a:gridCol w="1153966">
                  <a:extLst>
                    <a:ext uri="{9D8B030D-6E8A-4147-A177-3AD203B41FA5}">
                      <a16:colId xmlns:a16="http://schemas.microsoft.com/office/drawing/2014/main" val="1968562631"/>
                    </a:ext>
                  </a:extLst>
                </a:gridCol>
                <a:gridCol w="2223610">
                  <a:extLst>
                    <a:ext uri="{9D8B030D-6E8A-4147-A177-3AD203B41FA5}">
                      <a16:colId xmlns:a16="http://schemas.microsoft.com/office/drawing/2014/main" val="2226339941"/>
                    </a:ext>
                  </a:extLst>
                </a:gridCol>
              </a:tblGrid>
              <a:tr h="906529"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effectLst/>
                        </a:rPr>
                        <a:t>S.NO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effectLst/>
                        </a:rPr>
                        <a:t>TITLE OF</a:t>
                      </a:r>
                      <a:endParaRPr lang="en-IN" sz="1000" dirty="0">
                        <a:effectLst/>
                      </a:endParaRPr>
                    </a:p>
                    <a:p>
                      <a:pPr algn="just"/>
                      <a:r>
                        <a:rPr lang="en-US" sz="1200" dirty="0">
                          <a:effectLst/>
                        </a:rPr>
                        <a:t>     THE</a:t>
                      </a:r>
                      <a:endParaRPr lang="en-IN" sz="1000" dirty="0">
                        <a:effectLst/>
                      </a:endParaRPr>
                    </a:p>
                    <a:p>
                      <a:pPr algn="just"/>
                      <a:r>
                        <a:rPr lang="en-US" sz="1200" dirty="0">
                          <a:effectLst/>
                        </a:rPr>
                        <a:t>PROJECT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effectLst/>
                        </a:rPr>
                        <a:t>AUTHOR</a:t>
                      </a:r>
                      <a:endParaRPr lang="en-IN" sz="1000">
                        <a:effectLst/>
                      </a:endParaRPr>
                    </a:p>
                    <a:p>
                      <a:pPr indent="76200" algn="just"/>
                      <a:r>
                        <a:rPr lang="en-US" sz="1200">
                          <a:effectLst/>
                        </a:rPr>
                        <a:t>NAME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effectLst/>
                        </a:rPr>
                        <a:t>JOURNAL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 marL="76200" indent="-76200" algn="just"/>
                      <a:r>
                        <a:rPr lang="en-US" sz="1200">
                          <a:effectLst/>
                        </a:rPr>
                        <a:t>METHOD</a:t>
                      </a:r>
                      <a:endParaRPr lang="en-IN" sz="1000">
                        <a:effectLst/>
                      </a:endParaRPr>
                    </a:p>
                    <a:p>
                      <a:pPr marL="76200" indent="-76200" algn="just"/>
                      <a:r>
                        <a:rPr lang="en-US" sz="1200">
                          <a:effectLst/>
                        </a:rPr>
                        <a:t>AND</a:t>
                      </a:r>
                      <a:endParaRPr lang="en-IN" sz="1000">
                        <a:effectLst/>
                      </a:endParaRPr>
                    </a:p>
                    <a:p>
                      <a:pPr marL="76200" indent="-76200" algn="just"/>
                      <a:r>
                        <a:rPr lang="en-US" sz="1200">
                          <a:effectLst/>
                        </a:rPr>
                        <a:t>DESCRIPTION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effectLst/>
                        </a:rPr>
                        <a:t>DRAWBACKS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effectLst/>
                        </a:rPr>
                        <a:t>YEAR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extLst>
                  <a:ext uri="{0D108BD9-81ED-4DB2-BD59-A6C34878D82A}">
                    <a16:rowId xmlns:a16="http://schemas.microsoft.com/office/drawing/2014/main" val="1750616438"/>
                  </a:ext>
                </a:extLst>
              </a:tr>
              <a:tr h="2175669"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effectLst/>
                        </a:rPr>
                        <a:t>1.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Functional description of online medical management system using modern technology.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 marL="0" lvl="0" indent="0" algn="just">
                        <a:buFont typeface="+mj-lt"/>
                        <a:buNone/>
                        <a:tabLst>
                          <a:tab pos="198120" algn="l"/>
                        </a:tabLst>
                      </a:pPr>
                      <a:r>
                        <a:rPr lang="en-IN" sz="1000" dirty="0">
                          <a:effectLst/>
                        </a:rPr>
                        <a:t>Priyanka Patil, Rohini </a:t>
                      </a:r>
                      <a:r>
                        <a:rPr lang="en-IN" sz="1000" dirty="0" err="1">
                          <a:effectLst/>
                        </a:rPr>
                        <a:t>Temkar</a:t>
                      </a:r>
                      <a:endParaRPr lang="en-IN" sz="1000" dirty="0">
                        <a:effectLst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effectLst/>
                        </a:rPr>
                        <a:t>International journal on engineering sciences and innovative technology.</a:t>
                      </a:r>
                      <a:endParaRPr lang="en-IN" sz="1000" dirty="0">
                        <a:effectLst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Manages the schedule of doctors maintaining the records of patient.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Only admin can access to update the details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effectLst/>
                        </a:rPr>
                        <a:t>2013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extLst>
                  <a:ext uri="{0D108BD9-81ED-4DB2-BD59-A6C34878D82A}">
                    <a16:rowId xmlns:a16="http://schemas.microsoft.com/office/drawing/2014/main" val="208255028"/>
                  </a:ext>
                </a:extLst>
              </a:tr>
              <a:tr h="1269140"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effectLst/>
                        </a:rPr>
                        <a:t>2.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Literature Review on patient scheduling techniques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000" dirty="0" err="1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G.Mageshwari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International journal on Computer Science Engineering</a:t>
                      </a: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The challenges of patient scheduling and patient scheduling techniques.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Project main aim is to get the patient details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effectLst/>
                        </a:rPr>
                        <a:t>2012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extLst>
                  <a:ext uri="{0D108BD9-81ED-4DB2-BD59-A6C34878D82A}">
                    <a16:rowId xmlns:a16="http://schemas.microsoft.com/office/drawing/2014/main" val="2495023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194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C1195-BF61-4C7D-8737-9BEFC1B1E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61999"/>
            <a:ext cx="8229600" cy="76495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2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06598-7C23-4E02-B688-D182D7CD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371600"/>
            <a:ext cx="8026400" cy="4953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27" y="10610"/>
            <a:ext cx="5715000" cy="790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6EB4ED-EA95-4394-B790-285AE7FE10BD}"/>
              </a:ext>
            </a:extLst>
          </p:cNvPr>
          <p:cNvSpPr txBox="1"/>
          <p:nvPr/>
        </p:nvSpPr>
        <p:spPr>
          <a:xfrm>
            <a:off x="609600" y="1660197"/>
            <a:ext cx="80264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11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Hospital Management system includes  storing their details into the system, and also computerized billing in the pharmacy, and labs.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There are a lot of benefits to the Health center  by placing the system at their registration and at drug store office . At the same time the patients are also benefited using this system.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step is clearly defined and help is provided through out the application to the user. Even the exceptions are handled well to avoid confusion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project is mainly used for storing the data like pharmacies medicine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details,employee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details,dealer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details etc.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991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6DEB-8ECC-47D6-95A1-50CF99E14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772400" cy="38100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B2EC9-EAB1-4795-9CDA-28D5E4E33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1524000"/>
            <a:ext cx="8077200" cy="4953000"/>
          </a:xfrm>
        </p:spPr>
        <p:txBody>
          <a:bodyPr/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gather th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information like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dealership,customer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details, medicine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details,employee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details etc.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update or delete the details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implement it.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4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100"/>
            <a:ext cx="5715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408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9CD1D-03E4-4DAF-8861-E903A0286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38200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D00F5-E7FD-46FD-9BCC-75961E0B5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Deals with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classification of  brain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tumour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accurately from the source, big data based on Hadoop framework with SVM classifier.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methodology consists of the following modules:</a:t>
            </a: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 algn="just"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Elimination of Secondary attributes</a:t>
            </a:r>
          </a:p>
          <a:p>
            <a:pPr lvl="4" algn="just"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and Classification</a:t>
            </a: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-66675"/>
            <a:ext cx="5715000" cy="8572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4567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A47A-A1AC-4997-A62B-079001ED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597438"/>
            <a:ext cx="7765322" cy="8382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CD9ED-4949-4453-AB9A-DAEDD58D0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247774"/>
            <a:ext cx="8458200" cy="51530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07" y="-5274"/>
            <a:ext cx="6553200" cy="790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B1B29-5577-4541-A525-6E4E85E57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2734" y="1514473"/>
            <a:ext cx="6308404" cy="46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09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8156-3758-41D2-B7E3-D6E10B5F6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73" y="838200"/>
            <a:ext cx="7765322" cy="609600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C9FB8-8800-417A-A9E8-433B438CB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5766" y="1924050"/>
            <a:ext cx="7612468" cy="3181350"/>
          </a:xfrm>
        </p:spPr>
        <p:txBody>
          <a:bodyPr>
            <a:norm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Interface Design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1950"/>
            <a:ext cx="5715000" cy="6286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0042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4682</TotalTime>
  <Words>686</Words>
  <Application>Microsoft Office PowerPoint</Application>
  <PresentationFormat>On-screen Show (4:3)</PresentationFormat>
  <Paragraphs>125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Poppins</vt:lpstr>
      <vt:lpstr>Times New Roman</vt:lpstr>
      <vt:lpstr>Times New Roman;Times New Roman</vt:lpstr>
      <vt:lpstr>Wingdings</vt:lpstr>
      <vt:lpstr>Office Theme</vt:lpstr>
      <vt:lpstr>HOSPITAL MANAGEMENT SYSTEM </vt:lpstr>
      <vt:lpstr>PowerPoint Presentation</vt:lpstr>
      <vt:lpstr> CONTENTS OF THE PROJECT</vt:lpstr>
      <vt:lpstr>LITERATURE SURVEY</vt:lpstr>
      <vt:lpstr>Introduction</vt:lpstr>
      <vt:lpstr>PROBLEM DEFINITION</vt:lpstr>
      <vt:lpstr>PROPOSED SYSTEM</vt:lpstr>
      <vt:lpstr>ARCHITECTURE DIAGRAM</vt:lpstr>
      <vt:lpstr> LIST OF MODULES</vt:lpstr>
      <vt:lpstr>PowerPoint Presentation</vt:lpstr>
      <vt:lpstr>   Django</vt:lpstr>
      <vt:lpstr>Module Implementation</vt:lpstr>
      <vt:lpstr>Module Implementation</vt:lpstr>
      <vt:lpstr>Module Implementation</vt:lpstr>
      <vt:lpstr>Module Implementation</vt:lpstr>
      <vt:lpstr>    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SONY</dc:creator>
  <cp:lastModifiedBy>ganesh reddy</cp:lastModifiedBy>
  <cp:revision>433</cp:revision>
  <dcterms:created xsi:type="dcterms:W3CDTF">2006-08-16T00:00:00Z</dcterms:created>
  <dcterms:modified xsi:type="dcterms:W3CDTF">2022-03-14T18:24:58Z</dcterms:modified>
</cp:coreProperties>
</file>